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Source Sans Pr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49B87233-8EC1-4F7C-856F-35C779D72915}">
  <a:tblStyle styleId="{49B87233-8EC1-4F7C-856F-35C779D72915}" styleName="Table_0"/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SourceSansPro-bold.fntdata"/><Relationship Id="rId27" Type="http://schemas.openxmlformats.org/officeDocument/2006/relationships/font" Target="fonts/SourceSansPr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SansPr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SourceSansPr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Und schreibt einen befund mit tnm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Und schreibt einen befund mit tnm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333333"/>
                </a:solidFill>
              </a:rPr>
              <a:t>thomas re, joachim, flavio, joshy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How does this work for radiology?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We took a number of different diseases and prepared cases for the computer to learn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Nasopharyngeal Cancer - 200 patients with diagnosis and outcomes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COPD - 800 patients with diagnosis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Und schreibt einen befund mit tnm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Und schreibt einen befund mit tnm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Und schreibt einen befund mit tnm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 / Bright">
    <p:bg>
      <p:bgPr>
        <a:noFill/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533400" y="1602089"/>
            <a:ext cx="6462600" cy="625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None/>
              <a:defRPr sz="36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2" type="title"/>
          </p:nvPr>
        </p:nvSpPr>
        <p:spPr>
          <a:xfrm>
            <a:off x="533400" y="2111309"/>
            <a:ext cx="6462600" cy="625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None/>
              <a:defRPr b="0" sz="36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Only / Bright 1">
    <p:bg>
      <p:bgPr>
        <a:noFill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x="457200" y="634431"/>
            <a:ext cx="8229600" cy="468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 / Bright 1">
    <p:bg>
      <p:bgPr>
        <a:noFill/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title"/>
          </p:nvPr>
        </p:nvSpPr>
        <p:spPr>
          <a:xfrm>
            <a:off x="533400" y="1602089"/>
            <a:ext cx="6462600" cy="625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None/>
              <a:defRPr sz="36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2" type="title"/>
          </p:nvPr>
        </p:nvSpPr>
        <p:spPr>
          <a:xfrm>
            <a:off x="533400" y="2111309"/>
            <a:ext cx="6462600" cy="625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None/>
              <a:defRPr b="0" sz="36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01.png"/><Relationship Id="rId5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7.png"/><Relationship Id="rId4" Type="http://schemas.openxmlformats.org/officeDocument/2006/relationships/image" Target="../media/image10.png"/><Relationship Id="rId5" Type="http://schemas.openxmlformats.org/officeDocument/2006/relationships/image" Target="../media/image0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gif"/><Relationship Id="rId4" Type="http://schemas.openxmlformats.org/officeDocument/2006/relationships/image" Target="../media/image17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5.png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27.png"/><Relationship Id="rId13" Type="http://schemas.openxmlformats.org/officeDocument/2006/relationships/image" Target="../media/image29.png"/><Relationship Id="rId1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Relationship Id="rId5" Type="http://schemas.openxmlformats.org/officeDocument/2006/relationships/image" Target="../media/image22.png"/><Relationship Id="rId6" Type="http://schemas.openxmlformats.org/officeDocument/2006/relationships/image" Target="../media/image20.png"/><Relationship Id="rId7" Type="http://schemas.openxmlformats.org/officeDocument/2006/relationships/image" Target="../media/image23.png"/><Relationship Id="rId8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medium.com/@4quant" TargetMode="External"/><Relationship Id="rId4" Type="http://schemas.openxmlformats.org/officeDocument/2006/relationships/hyperlink" Target="mailto:info@4quant.com" TargetMode="External"/><Relationship Id="rId5" Type="http://schemas.openxmlformats.org/officeDocument/2006/relationships/hyperlink" Target="mailto:bram.stieltjes@usb.ch" TargetMode="External"/><Relationship Id="rId6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04.png"/><Relationship Id="rId5" Type="http://schemas.openxmlformats.org/officeDocument/2006/relationships/image" Target="../media/image0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thebestoncologist.com/pictures/Lung_cancer_staging.jpg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0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gif"/><Relationship Id="rId4" Type="http://schemas.openxmlformats.org/officeDocument/2006/relationships/image" Target="../media/image3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Shape 62"/>
          <p:cNvPicPr preferRelativeResize="0"/>
          <p:nvPr/>
        </p:nvPicPr>
        <p:blipFill rotWithShape="1">
          <a:blip r:embed="rId3">
            <a:alphaModFix/>
          </a:blip>
          <a:srcRect b="7817" l="0" r="0" t="0"/>
          <a:stretch/>
        </p:blipFill>
        <p:spPr>
          <a:xfrm>
            <a:off x="0" y="-47250"/>
            <a:ext cx="9143995" cy="519075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 txBox="1"/>
          <p:nvPr/>
        </p:nvSpPr>
        <p:spPr>
          <a:xfrm>
            <a:off x="497550" y="255699"/>
            <a:ext cx="8148900" cy="16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3600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Improving Reading of T2 MRIs through Deep Learning</a:t>
            </a:r>
          </a:p>
        </p:txBody>
      </p:sp>
      <p:sp>
        <p:nvSpPr>
          <p:cNvPr id="64" name="Shape 64"/>
          <p:cNvSpPr txBox="1"/>
          <p:nvPr/>
        </p:nvSpPr>
        <p:spPr>
          <a:xfrm>
            <a:off x="1367250" y="2933200"/>
            <a:ext cx="6999300" cy="12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EFEFEF"/>
              </a:buClr>
              <a:buSzPct val="100000"/>
              <a:buFont typeface="Source Sans Pro"/>
              <a:buChar char="●"/>
            </a:pPr>
            <a:r>
              <a:rPr lang="en" sz="1800">
                <a:solidFill>
                  <a:srgbClr val="EFEF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 Mader (4Quant, Zurich, Switzerland)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EFEFEF"/>
              </a:buClr>
              <a:buSzPct val="100000"/>
              <a:buFont typeface="Source Sans Pro"/>
              <a:buChar char="●"/>
            </a:pPr>
            <a:r>
              <a:rPr lang="en" sz="1800">
                <a:solidFill>
                  <a:srgbClr val="EFEF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 Stieltjes, E Merkle (Unispital Basel, Switzerland)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EFEFEF"/>
              </a:buClr>
              <a:buSzPct val="100000"/>
              <a:buFont typeface="Source Sans Pro"/>
              <a:buChar char="●"/>
            </a:pPr>
            <a:r>
              <a:rPr lang="en" sz="1800">
                <a:solidFill>
                  <a:srgbClr val="EFEF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 Peng (Sun Yat Sun Cancer Center, Guangzhou, China)</a:t>
            </a:r>
          </a:p>
        </p:txBody>
      </p:sp>
      <p:sp>
        <p:nvSpPr>
          <p:cNvPr id="65" name="Shape 65"/>
          <p:cNvSpPr txBox="1"/>
          <p:nvPr/>
        </p:nvSpPr>
        <p:spPr>
          <a:xfrm>
            <a:off x="464050" y="4020325"/>
            <a:ext cx="75765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RSNA 2016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Wed Nov 30 2016</a:t>
            </a: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4">
            <a:alphaModFix/>
          </a:blip>
          <a:srcRect b="18729" l="0" r="0" t="13261"/>
          <a:stretch/>
        </p:blipFill>
        <p:spPr>
          <a:xfrm>
            <a:off x="6425950" y="4415400"/>
            <a:ext cx="2718050" cy="5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67"/>
          <p:cNvPicPr preferRelativeResize="0"/>
          <p:nvPr/>
        </p:nvPicPr>
        <p:blipFill rotWithShape="1">
          <a:blip r:embed="rId5">
            <a:alphaModFix/>
          </a:blip>
          <a:srcRect b="28305" l="0" r="0" t="0"/>
          <a:stretch/>
        </p:blipFill>
        <p:spPr>
          <a:xfrm>
            <a:off x="4515724" y="4415399"/>
            <a:ext cx="1855620" cy="57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/>
        </p:nvSpPr>
        <p:spPr>
          <a:xfrm>
            <a:off x="457200" y="482031"/>
            <a:ext cx="82296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Analysis Approach</a:t>
            </a:r>
          </a:p>
        </p:txBody>
      </p:sp>
      <p:sp>
        <p:nvSpPr>
          <p:cNvPr id="138" name="Shape 138"/>
          <p:cNvSpPr txBox="1"/>
          <p:nvPr>
            <p:ph type="title"/>
          </p:nvPr>
        </p:nvSpPr>
        <p:spPr>
          <a:xfrm>
            <a:off x="457200" y="1076800"/>
            <a:ext cx="3654900" cy="362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Source Sans Pro"/>
              <a:buChar char="●"/>
            </a:pPr>
            <a:r>
              <a:rPr lang="en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analysis starts with the MRI and is then preprocessed through two different networks to add context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Source Sans Pro"/>
              <a:buChar char="●"/>
            </a:pPr>
            <a:r>
              <a:rPr lang="en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Neural Image Sorter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Source Sans Pro"/>
              <a:buChar char="○"/>
            </a:pPr>
            <a:r>
              <a:rPr lang="en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Creates an estimate of the type of image being input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Source Sans Pro"/>
              <a:buChar char="●"/>
            </a:pPr>
            <a:r>
              <a:rPr lang="en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Neural Position Estimator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Source Sans Pro"/>
              <a:buChar char="○"/>
            </a:pPr>
            <a:r>
              <a:rPr lang="en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Estimates the position of the image inside the patient frame (z) </a:t>
            </a:r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000" y="195725"/>
            <a:ext cx="4969999" cy="450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/>
        </p:nvSpPr>
        <p:spPr>
          <a:xfrm>
            <a:off x="457200" y="482031"/>
            <a:ext cx="82296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Analysis Approach</a:t>
            </a:r>
          </a:p>
        </p:txBody>
      </p:sp>
      <p:sp>
        <p:nvSpPr>
          <p:cNvPr id="145" name="Shape 145"/>
          <p:cNvSpPr txBox="1"/>
          <p:nvPr>
            <p:ph type="title"/>
          </p:nvPr>
        </p:nvSpPr>
        <p:spPr>
          <a:xfrm>
            <a:off x="457200" y="1076800"/>
            <a:ext cx="3654900" cy="362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Source Sans Pro"/>
              <a:buChar char="●"/>
            </a:pPr>
            <a:r>
              <a:rPr lang="en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outputs of the first networks are then combined with the original data to be processed in the subsequent networks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Source Sans Pro"/>
              <a:buChar char="●"/>
            </a:pPr>
            <a:r>
              <a:rPr lang="en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Staging network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Source Sans Pro"/>
              <a:buChar char="○"/>
            </a:pPr>
            <a:r>
              <a:rPr lang="en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Outputs a T, N, M stage based on the input given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Source Sans Pro"/>
              <a:buChar char="●"/>
            </a:pPr>
            <a:r>
              <a:rPr lang="en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Outcome Network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Source Sans Pro"/>
              <a:buChar char="○"/>
            </a:pPr>
            <a:r>
              <a:rPr lang="en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Outputs recurrence / remission</a:t>
            </a:r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000" y="195725"/>
            <a:ext cx="4969999" cy="450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/>
        </p:nvSpPr>
        <p:spPr>
          <a:xfrm>
            <a:off x="352500" y="495106"/>
            <a:ext cx="82296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Neural Image Sorter</a:t>
            </a:r>
          </a:p>
        </p:txBody>
      </p:sp>
      <p:pic>
        <p:nvPicPr>
          <p:cNvPr id="152" name="Shape 152"/>
          <p:cNvPicPr preferRelativeResize="0"/>
          <p:nvPr/>
        </p:nvPicPr>
        <p:blipFill rotWithShape="1">
          <a:blip r:embed="rId3">
            <a:alphaModFix/>
          </a:blip>
          <a:srcRect b="27993" l="0" r="0" t="26377"/>
          <a:stretch/>
        </p:blipFill>
        <p:spPr>
          <a:xfrm>
            <a:off x="5967625" y="2028400"/>
            <a:ext cx="2114550" cy="60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9771" y="255046"/>
            <a:ext cx="1856149" cy="177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/>
          <p:nvPr>
            <p:ph type="title"/>
          </p:nvPr>
        </p:nvSpPr>
        <p:spPr>
          <a:xfrm>
            <a:off x="457200" y="1100700"/>
            <a:ext cx="3513600" cy="36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Source Sans Pro"/>
              <a:buChar char="●"/>
            </a:pPr>
            <a:r>
              <a:rPr lang="en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 layer neural network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Source Sans Pro"/>
              <a:buChar char="●"/>
            </a:pPr>
            <a:r>
              <a:rPr lang="en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InfoGAN structure to learn to latent space for different imaging modalities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Source Sans Pro"/>
              <a:buChar char="●"/>
            </a:pPr>
            <a:r>
              <a:rPr lang="en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primary categorial outputs are for imaging type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Source Sans Pro"/>
              <a:buChar char="●"/>
            </a:pPr>
            <a:r>
              <a:rPr lang="en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Additional categories are provided for contrast and orientation but these are less reliable channels</a:t>
            </a:r>
          </a:p>
        </p:txBody>
      </p:sp>
      <p:pic>
        <p:nvPicPr>
          <p:cNvPr id="155" name="Shape 1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6303" y="2636849"/>
            <a:ext cx="3445424" cy="226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/>
        </p:nvSpPr>
        <p:spPr>
          <a:xfrm>
            <a:off x="352500" y="447531"/>
            <a:ext cx="82296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Neural Position Estimator</a:t>
            </a:r>
          </a:p>
        </p:txBody>
      </p:sp>
      <p:sp>
        <p:nvSpPr>
          <p:cNvPr id="161" name="Shape 161"/>
          <p:cNvSpPr txBox="1"/>
          <p:nvPr>
            <p:ph type="title"/>
          </p:nvPr>
        </p:nvSpPr>
        <p:spPr>
          <a:xfrm>
            <a:off x="457200" y="1100700"/>
            <a:ext cx="3513600" cy="36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Source Sans Pro"/>
              <a:buChar char="●"/>
            </a:pPr>
            <a:r>
              <a:rPr lang="en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 layer neural network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Source Sans Pro"/>
              <a:buChar char="●"/>
            </a:pPr>
            <a:r>
              <a:rPr lang="en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Trained as an InfoGAN structure to learn to identify position in the body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Source Sans Pro"/>
              <a:buChar char="●"/>
            </a:pPr>
            <a:r>
              <a:rPr lang="en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primary output is a continuous estimation of the position (z) along the patient axis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6975" y="285219"/>
            <a:ext cx="2093449" cy="163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1325" y="285225"/>
            <a:ext cx="1492774" cy="168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3725" y="2001675"/>
            <a:ext cx="1981699" cy="114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 rotWithShape="1">
          <a:blip r:embed="rId6">
            <a:alphaModFix/>
          </a:blip>
          <a:srcRect b="6926" l="5050" r="-5049" t="6926"/>
          <a:stretch/>
        </p:blipFill>
        <p:spPr>
          <a:xfrm flipH="1">
            <a:off x="6209537" y="3340400"/>
            <a:ext cx="1610074" cy="1458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Shape 166"/>
          <p:cNvCxnSpPr/>
          <p:nvPr/>
        </p:nvCxnSpPr>
        <p:spPr>
          <a:xfrm rot="10800000">
            <a:off x="5644325" y="1970600"/>
            <a:ext cx="762600" cy="1617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stealth"/>
            <a:tailEnd len="lg" w="lg" type="none"/>
          </a:ln>
        </p:spPr>
      </p:cxnSp>
      <p:cxnSp>
        <p:nvCxnSpPr>
          <p:cNvPr id="167" name="Shape 167"/>
          <p:cNvCxnSpPr>
            <a:endCxn id="163" idx="2"/>
          </p:cNvCxnSpPr>
          <p:nvPr/>
        </p:nvCxnSpPr>
        <p:spPr>
          <a:xfrm flipH="1" rot="10800000">
            <a:off x="7595212" y="1970624"/>
            <a:ext cx="562500" cy="1550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stealth"/>
            <a:tailEnd len="lg" w="lg" type="none"/>
          </a:ln>
        </p:spPr>
      </p:cxnSp>
      <p:cxnSp>
        <p:nvCxnSpPr>
          <p:cNvPr id="168" name="Shape 168"/>
          <p:cNvCxnSpPr/>
          <p:nvPr/>
        </p:nvCxnSpPr>
        <p:spPr>
          <a:xfrm flipH="1">
            <a:off x="6112350" y="4899625"/>
            <a:ext cx="1986900" cy="9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stealth"/>
            <a:tailEnd len="lg" w="lg" type="none"/>
          </a:ln>
        </p:spPr>
      </p:cxnSp>
      <p:sp>
        <p:nvSpPr>
          <p:cNvPr id="169" name="Shape 169"/>
          <p:cNvSpPr txBox="1"/>
          <p:nvPr/>
        </p:nvSpPr>
        <p:spPr>
          <a:xfrm>
            <a:off x="8157850" y="4736575"/>
            <a:ext cx="3048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z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/>
        </p:nvSpPr>
        <p:spPr>
          <a:xfrm>
            <a:off x="457200" y="482031"/>
            <a:ext cx="82296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Staging and Outcome</a:t>
            </a:r>
          </a:p>
        </p:txBody>
      </p:sp>
      <p:sp>
        <p:nvSpPr>
          <p:cNvPr id="175" name="Shape 175"/>
          <p:cNvSpPr txBox="1"/>
          <p:nvPr>
            <p:ph type="title"/>
          </p:nvPr>
        </p:nvSpPr>
        <p:spPr>
          <a:xfrm>
            <a:off x="457200" y="1076800"/>
            <a:ext cx="3654900" cy="362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Source Sans Pro"/>
              <a:buChar char="●"/>
            </a:pPr>
            <a:r>
              <a:rPr lang="en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calculate a staging the inputs of the two previous networks are taken and combined with the original image data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Source Sans Pro"/>
              <a:buChar char="●"/>
            </a:pPr>
            <a:r>
              <a:rPr lang="en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 recurrence the staging network is included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Source Sans Pro"/>
              <a:buChar char="●"/>
            </a:pPr>
            <a:r>
              <a:rPr lang="en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setup allows for training piecemeal or ‘end-to-end’</a:t>
            </a: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5050" y="310905"/>
            <a:ext cx="3234875" cy="478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/>
        </p:nvSpPr>
        <p:spPr>
          <a:xfrm>
            <a:off x="457200" y="482025"/>
            <a:ext cx="51702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Training with thousands of images</a:t>
            </a:r>
          </a:p>
        </p:txBody>
      </p:sp>
      <p:sp>
        <p:nvSpPr>
          <p:cNvPr id="182" name="Shape 182"/>
          <p:cNvSpPr txBox="1"/>
          <p:nvPr>
            <p:ph type="title"/>
          </p:nvPr>
        </p:nvSpPr>
        <p:spPr>
          <a:xfrm>
            <a:off x="457200" y="950025"/>
            <a:ext cx="8421600" cy="815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Source Sans Pro"/>
              <a:buChar char="●"/>
            </a:pPr>
            <a:r>
              <a:rPr lang="en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Examining thousands of images causes the performance of the staging to improve drastically</a:t>
            </a:r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0825" y="2145912"/>
            <a:ext cx="3674501" cy="287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50" y="1916375"/>
            <a:ext cx="4650300" cy="31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0800" y="482025"/>
            <a:ext cx="5070875" cy="422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 txBox="1"/>
          <p:nvPr/>
        </p:nvSpPr>
        <p:spPr>
          <a:xfrm>
            <a:off x="457200" y="482031"/>
            <a:ext cx="82296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Showing Attention of a Network</a:t>
            </a:r>
          </a:p>
        </p:txBody>
      </p:sp>
      <p:sp>
        <p:nvSpPr>
          <p:cNvPr id="191" name="Shape 191"/>
          <p:cNvSpPr txBox="1"/>
          <p:nvPr>
            <p:ph type="title"/>
          </p:nvPr>
        </p:nvSpPr>
        <p:spPr>
          <a:xfrm>
            <a:off x="457200" y="1100700"/>
            <a:ext cx="3513600" cy="36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Source Sans Pro"/>
              <a:buChar char="●"/>
            </a:pPr>
            <a:r>
              <a:rPr lang="en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 through each patient and update the system so the guess matches the physician identified tumor better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Source Sans Pro"/>
              <a:buChar char="●"/>
            </a:pPr>
            <a:r>
              <a:rPr lang="en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Learn patterns of pixels and signals that make up features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Source Sans Pro"/>
              <a:buChar char="●"/>
            </a:pPr>
            <a:r>
              <a:rPr lang="en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Patterns of features that make up tumors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/>
        </p:nvSpPr>
        <p:spPr>
          <a:xfrm>
            <a:off x="457200" y="482031"/>
            <a:ext cx="82296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NASOPHARYNGEAL CANCER: MAN</a:t>
            </a:r>
            <a:r>
              <a:rPr b="1" lang="en" sz="2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vs MACHINE</a:t>
            </a:r>
          </a:p>
        </p:txBody>
      </p:sp>
      <p:sp>
        <p:nvSpPr>
          <p:cNvPr id="197" name="Shape 197"/>
          <p:cNvSpPr txBox="1"/>
          <p:nvPr>
            <p:ph type="title"/>
          </p:nvPr>
        </p:nvSpPr>
        <p:spPr>
          <a:xfrm>
            <a:off x="457200" y="1100700"/>
            <a:ext cx="5373600" cy="36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lnSpc>
                <a:spcPct val="125000"/>
              </a:lnSpc>
              <a:spcBef>
                <a:spcPts val="0"/>
              </a:spcBef>
              <a:spcAft>
                <a:spcPts val="400"/>
              </a:spcAft>
              <a:buClr>
                <a:srgbClr val="434343"/>
              </a:buClr>
              <a:buSzPct val="100000"/>
              <a:buFont typeface="Source Sans Pro"/>
              <a:buChar char="●"/>
            </a:pPr>
            <a:r>
              <a:rPr lang="en" sz="2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Finding and measuring features → very strong for computer</a:t>
            </a:r>
          </a:p>
          <a:p>
            <a:pPr indent="-355600" lvl="1" marL="914400" rtl="0">
              <a:lnSpc>
                <a:spcPct val="125000"/>
              </a:lnSpc>
              <a:spcBef>
                <a:spcPts val="0"/>
              </a:spcBef>
              <a:spcAft>
                <a:spcPts val="400"/>
              </a:spcAft>
              <a:buClr>
                <a:srgbClr val="434343"/>
              </a:buClr>
              <a:buSzPct val="100000"/>
              <a:buFont typeface="Source Sans Pro"/>
              <a:buChar char="○"/>
            </a:pPr>
            <a:r>
              <a:rPr lang="en" sz="2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Tumor Volume (R</a:t>
            </a:r>
            <a:r>
              <a:rPr baseline="30000" lang="en" sz="2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r>
              <a:rPr lang="en" sz="2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= 0.96)</a:t>
            </a:r>
          </a:p>
          <a:p>
            <a:pPr indent="-355600" lvl="0" marL="457200" rtl="0">
              <a:lnSpc>
                <a:spcPct val="125000"/>
              </a:lnSpc>
              <a:spcBef>
                <a:spcPts val="0"/>
              </a:spcBef>
              <a:spcAft>
                <a:spcPts val="400"/>
              </a:spcAft>
              <a:buClr>
                <a:srgbClr val="434343"/>
              </a:buClr>
              <a:buSzPct val="100000"/>
              <a:buFont typeface="Source Sans Pro"/>
              <a:buChar char="●"/>
            </a:pPr>
            <a:r>
              <a:rPr lang="en" sz="2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Making diagnoses and staging → room for improvement</a:t>
            </a:r>
          </a:p>
          <a:p>
            <a:pPr indent="-355600" lvl="1" marL="914400" rtl="0">
              <a:lnSpc>
                <a:spcPct val="125000"/>
              </a:lnSpc>
              <a:spcBef>
                <a:spcPts val="0"/>
              </a:spcBef>
              <a:spcAft>
                <a:spcPts val="400"/>
              </a:spcAft>
              <a:buClr>
                <a:srgbClr val="434343"/>
              </a:buClr>
              <a:buSzPct val="100000"/>
              <a:buFont typeface="Source Sans Pro"/>
              <a:buChar char="○"/>
            </a:pPr>
            <a:r>
              <a:rPr lang="en" sz="2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45% staged correctly</a:t>
            </a:r>
          </a:p>
          <a:p>
            <a:pPr indent="-355600" lvl="1" marL="914400" rtl="0">
              <a:lnSpc>
                <a:spcPct val="125000"/>
              </a:lnSpc>
              <a:spcBef>
                <a:spcPts val="0"/>
              </a:spcBef>
              <a:spcAft>
                <a:spcPts val="400"/>
              </a:spcAft>
              <a:buClr>
                <a:srgbClr val="434343"/>
              </a:buClr>
              <a:buSzPct val="100000"/>
              <a:buFont typeface="Source Sans Pro"/>
              <a:buChar char="○"/>
            </a:pPr>
            <a:r>
              <a:rPr lang="en" sz="2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&gt; 90% staged within 1</a:t>
            </a:r>
          </a:p>
        </p:txBody>
      </p:sp>
      <p:graphicFrame>
        <p:nvGraphicFramePr>
          <p:cNvPr id="198" name="Shape 198"/>
          <p:cNvGraphicFramePr/>
          <p:nvPr/>
        </p:nvGraphicFramePr>
        <p:xfrm>
          <a:off x="5959025" y="149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{49B87233-8EC1-4F7C-856F-35C779D72915}</a:tableStyleId>
              </a:tblPr>
              <a:tblGrid>
                <a:gridCol w="1550800"/>
                <a:gridCol w="1176975"/>
              </a:tblGrid>
              <a:tr h="1714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Staging</a:t>
                      </a:r>
                    </a:p>
                  </a:txBody>
                  <a:tcPr marT="91425" marB="91425" marR="68575" marL="68575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Percentage</a:t>
                      </a:r>
                    </a:p>
                  </a:txBody>
                  <a:tcPr marT="91425" marB="91425" marR="68575" marL="68575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809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Under-staged 1</a:t>
                      </a:r>
                    </a:p>
                  </a:txBody>
                  <a:tcPr marT="91425" marB="91425" marR="68575" marL="68575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25.76</a:t>
                      </a:r>
                    </a:p>
                  </a:txBody>
                  <a:tcPr marT="91425" marB="91425" marR="68575" marL="68575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</a:tr>
              <a:tr h="1714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Correct 0</a:t>
                      </a:r>
                    </a:p>
                  </a:txBody>
                  <a:tcPr marT="91425" marB="91425" marR="68575" marL="6857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45.45</a:t>
                      </a:r>
                    </a:p>
                  </a:txBody>
                  <a:tcPr marT="91425" marB="91425" marR="68575" marL="68575"/>
                </a:tc>
              </a:tr>
              <a:tr h="1714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Over-staged 1</a:t>
                      </a:r>
                    </a:p>
                  </a:txBody>
                  <a:tcPr marT="91425" marB="91425" marR="68575" marL="6857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21.21</a:t>
                      </a:r>
                    </a:p>
                  </a:txBody>
                  <a:tcPr marT="91425" marB="91425" marR="68575" marL="68575"/>
                </a:tc>
              </a:tr>
              <a:tr h="1714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Over-staged 2</a:t>
                      </a:r>
                    </a:p>
                  </a:txBody>
                  <a:tcPr marT="91425" marB="91425" marR="68575" marL="6857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7.58</a:t>
                      </a:r>
                    </a:p>
                  </a:txBody>
                  <a:tcPr marT="91425" marB="91425" marR="68575" marL="68575"/>
                </a:tc>
              </a:tr>
            </a:tbl>
          </a:graphicData>
        </a:graphic>
      </p:graphicFrame>
      <p:sp>
        <p:nvSpPr>
          <p:cNvPr id="199" name="Shape 199"/>
          <p:cNvSpPr txBox="1"/>
          <p:nvPr/>
        </p:nvSpPr>
        <p:spPr>
          <a:xfrm>
            <a:off x="6264775" y="4805100"/>
            <a:ext cx="2879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Improving Reading of T2 MRIs through Deep Learning, K. Mader, RSNA 2016 (Accepted)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idx="2" type="title"/>
          </p:nvPr>
        </p:nvSpPr>
        <p:spPr>
          <a:xfrm>
            <a:off x="876725" y="1212350"/>
            <a:ext cx="6264000" cy="79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HOW TO DETECT CANCER?</a:t>
            </a:r>
          </a:p>
        </p:txBody>
      </p:sp>
      <p:sp>
        <p:nvSpPr>
          <p:cNvPr id="205" name="Shape 205"/>
          <p:cNvSpPr txBox="1"/>
          <p:nvPr/>
        </p:nvSpPr>
        <p:spPr>
          <a:xfrm>
            <a:off x="876725" y="2516025"/>
            <a:ext cx="6662700" cy="21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Extensive training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with lots of data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Deep Learning</a:t>
            </a:r>
          </a:p>
        </p:txBody>
      </p:sp>
      <p:cxnSp>
        <p:nvCxnSpPr>
          <p:cNvPr id="206" name="Shape 206"/>
          <p:cNvCxnSpPr/>
          <p:nvPr/>
        </p:nvCxnSpPr>
        <p:spPr>
          <a:xfrm>
            <a:off x="687000" y="2262887"/>
            <a:ext cx="65970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/>
        </p:nvSpPr>
        <p:spPr>
          <a:xfrm>
            <a:off x="876725" y="2516025"/>
            <a:ext cx="7408500" cy="18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Current technology is ready for radiology but: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Blackbox nature of AI and data acquisition pose serious challenges (RSNA 2017?)</a:t>
            </a:r>
          </a:p>
        </p:txBody>
      </p:sp>
      <p:sp>
        <p:nvSpPr>
          <p:cNvPr id="212" name="Shape 212"/>
          <p:cNvSpPr txBox="1"/>
          <p:nvPr>
            <p:ph idx="2" type="title"/>
          </p:nvPr>
        </p:nvSpPr>
        <p:spPr>
          <a:xfrm>
            <a:off x="876725" y="1212350"/>
            <a:ext cx="6264000" cy="79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CONCLUSION</a:t>
            </a:r>
          </a:p>
        </p:txBody>
      </p:sp>
      <p:cxnSp>
        <p:nvCxnSpPr>
          <p:cNvPr id="213" name="Shape 213"/>
          <p:cNvCxnSpPr/>
          <p:nvPr/>
        </p:nvCxnSpPr>
        <p:spPr>
          <a:xfrm>
            <a:off x="687000" y="2262887"/>
            <a:ext cx="65970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/>
        </p:nvSpPr>
        <p:spPr>
          <a:xfrm>
            <a:off x="457200" y="482031"/>
            <a:ext cx="82296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Nasopharyngeal Cancer</a:t>
            </a:r>
          </a:p>
        </p:txBody>
      </p:sp>
      <p:sp>
        <p:nvSpPr>
          <p:cNvPr id="73" name="Shape 73"/>
          <p:cNvSpPr txBox="1"/>
          <p:nvPr>
            <p:ph type="title"/>
          </p:nvPr>
        </p:nvSpPr>
        <p:spPr>
          <a:xfrm>
            <a:off x="457200" y="1076800"/>
            <a:ext cx="4182300" cy="362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Source Sans Pro"/>
              <a:buChar char="●"/>
            </a:pPr>
            <a:r>
              <a:rPr lang="en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Nasopharyngeal Cancer is a widespread disease and is particularly prevalent in south-east Asia. 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Source Sans Pro"/>
              <a:buChar char="●"/>
            </a:pPr>
            <a:r>
              <a:rPr lang="en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Early detection plays a crucial role in successful outcomes. 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Source Sans Pro"/>
              <a:buChar char="●"/>
            </a:pPr>
            <a:r>
              <a:rPr lang="en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number of different options with varying levels of side-effects are available, both staging and grading are critical for optimizing patient care. </a:t>
            </a:r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478" y="299653"/>
            <a:ext cx="4013100" cy="445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/>
        </p:nvSpPr>
        <p:spPr>
          <a:xfrm>
            <a:off x="6839719" y="452200"/>
            <a:ext cx="18465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 sz="1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Joachim Hagger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 sz="1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Master of Science in Physics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 sz="1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Digital business leader</a:t>
            </a:r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774" y="433616"/>
            <a:ext cx="634866" cy="917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 rotWithShape="1">
          <a:blip r:embed="rId4">
            <a:alphaModFix/>
          </a:blip>
          <a:srcRect b="5455" l="22573" r="12032" t="0"/>
          <a:stretch/>
        </p:blipFill>
        <p:spPr>
          <a:xfrm>
            <a:off x="3412058" y="433611"/>
            <a:ext cx="634866" cy="91788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Shape 221"/>
          <p:cNvSpPr txBox="1"/>
          <p:nvPr/>
        </p:nvSpPr>
        <p:spPr>
          <a:xfrm>
            <a:off x="1092650" y="433625"/>
            <a:ext cx="21558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PD Dr. Tobias Heye 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 sz="1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Oberarzt und stv. Leiter Kardiale </a:t>
            </a:r>
            <a:br>
              <a:rPr lang="en" sz="1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1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und Thorakale Diagnostik</a:t>
            </a:r>
          </a:p>
        </p:txBody>
      </p:sp>
      <p:sp>
        <p:nvSpPr>
          <p:cNvPr id="222" name="Shape 222"/>
          <p:cNvSpPr txBox="1"/>
          <p:nvPr/>
        </p:nvSpPr>
        <p:spPr>
          <a:xfrm>
            <a:off x="4105869" y="452375"/>
            <a:ext cx="16428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Dr. Kevin Mader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 sz="1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Doctor of Sciences ETHZ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 sz="1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Machine Learning / Image </a:t>
            </a:r>
            <a:br>
              <a:rPr lang="en" sz="1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1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Analysis</a:t>
            </a:r>
          </a:p>
        </p:txBody>
      </p:sp>
      <p:pic>
        <p:nvPicPr>
          <p:cNvPr id="223" name="Shape 2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7271" y="4734633"/>
            <a:ext cx="1370325" cy="279527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 txBox="1"/>
          <p:nvPr/>
        </p:nvSpPr>
        <p:spPr>
          <a:xfrm>
            <a:off x="7811087" y="4575900"/>
            <a:ext cx="13329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5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4Q</a:t>
            </a:r>
            <a:r>
              <a:rPr lang="en" sz="15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uant</a:t>
            </a:r>
            <a:br>
              <a:rPr lang="en" sz="8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6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BIG IMAGE ANALYTICS</a:t>
            </a:r>
          </a:p>
        </p:txBody>
      </p:sp>
      <p:pic>
        <p:nvPicPr>
          <p:cNvPr id="225" name="Shape 2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777" y="1530810"/>
            <a:ext cx="634866" cy="88880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 txBox="1"/>
          <p:nvPr/>
        </p:nvSpPr>
        <p:spPr>
          <a:xfrm>
            <a:off x="1092650" y="1530800"/>
            <a:ext cx="21558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Prof. Dr. Elmar M. Merkle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 sz="1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Chefarzt  und Leiter Klinik für </a:t>
            </a:r>
            <a:br>
              <a:rPr lang="en" sz="1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1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Radiologie und Nuklearmedizin</a:t>
            </a:r>
          </a:p>
        </p:txBody>
      </p:sp>
      <p:pic>
        <p:nvPicPr>
          <p:cNvPr id="227" name="Shape 2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1527" y="2572691"/>
            <a:ext cx="634866" cy="888802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 txBox="1"/>
          <p:nvPr/>
        </p:nvSpPr>
        <p:spPr>
          <a:xfrm>
            <a:off x="1092650" y="2572700"/>
            <a:ext cx="19902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 sz="1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Bram Stieltjes, MD, PhD </a:t>
            </a:r>
          </a:p>
          <a:p>
            <a:pPr lvl="0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 sz="1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Forschungsgruppenleiter Radiologie</a:t>
            </a:r>
          </a:p>
        </p:txBody>
      </p:sp>
      <p:pic>
        <p:nvPicPr>
          <p:cNvPr id="229" name="Shape 2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1527" y="3589536"/>
            <a:ext cx="634866" cy="88882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/>
        </p:nvSpPr>
        <p:spPr>
          <a:xfrm>
            <a:off x="1092650" y="3614587"/>
            <a:ext cx="21558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 sz="1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Dr. med. Dipl. Phys. Gregor Sommer</a:t>
            </a:r>
          </a:p>
          <a:p>
            <a:pPr lvl="0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 sz="1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Stv. Oberarzt Cardiale und </a:t>
            </a:r>
            <a:br>
              <a:rPr lang="en" sz="1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1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Thorakale Diagnostik</a:t>
            </a:r>
          </a:p>
        </p:txBody>
      </p:sp>
      <p:pic>
        <p:nvPicPr>
          <p:cNvPr id="231" name="Shape 231"/>
          <p:cNvPicPr preferRelativeResize="0"/>
          <p:nvPr/>
        </p:nvPicPr>
        <p:blipFill rotWithShape="1">
          <a:blip r:embed="rId9">
            <a:alphaModFix/>
          </a:blip>
          <a:srcRect b="0" l="14212" r="12188" t="0"/>
          <a:stretch/>
        </p:blipFill>
        <p:spPr>
          <a:xfrm>
            <a:off x="3412053" y="1530810"/>
            <a:ext cx="634867" cy="862584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/>
          <p:nvPr/>
        </p:nvSpPr>
        <p:spPr>
          <a:xfrm>
            <a:off x="4105869" y="1530800"/>
            <a:ext cx="18465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 sz="1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PD Dr. Alexander Sauter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 sz="1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Facharzt Radiologie, </a:t>
            </a:r>
            <a:br>
              <a:rPr lang="en" sz="1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1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Assistenzarzt Nuklearmedizin</a:t>
            </a:r>
          </a:p>
        </p:txBody>
      </p:sp>
      <p:pic>
        <p:nvPicPr>
          <p:cNvPr id="233" name="Shape 233"/>
          <p:cNvPicPr preferRelativeResize="0"/>
          <p:nvPr/>
        </p:nvPicPr>
        <p:blipFill rotWithShape="1">
          <a:blip r:embed="rId10">
            <a:alphaModFix/>
          </a:blip>
          <a:srcRect b="0" l="13905" r="12634" t="0"/>
          <a:stretch/>
        </p:blipFill>
        <p:spPr>
          <a:xfrm>
            <a:off x="3412053" y="2572691"/>
            <a:ext cx="634866" cy="86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 txBox="1"/>
          <p:nvPr/>
        </p:nvSpPr>
        <p:spPr>
          <a:xfrm>
            <a:off x="4105869" y="2572700"/>
            <a:ext cx="17262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 sz="1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Joshy Cyriac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 sz="1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Machine Learning / Software </a:t>
            </a:r>
            <a:br>
              <a:rPr lang="en" sz="1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1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Engineering</a:t>
            </a:r>
          </a:p>
        </p:txBody>
      </p:sp>
      <p:pic>
        <p:nvPicPr>
          <p:cNvPr id="235" name="Shape 2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12050" y="3589536"/>
            <a:ext cx="634874" cy="80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/>
        </p:nvSpPr>
        <p:spPr>
          <a:xfrm>
            <a:off x="4105869" y="3614587"/>
            <a:ext cx="17262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 sz="1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Dr. Thomas J Re, MD, MSEE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 sz="1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Research, Software Engineering</a:t>
            </a:r>
          </a:p>
        </p:txBody>
      </p:sp>
      <p:pic>
        <p:nvPicPr>
          <p:cNvPr id="237" name="Shape 237"/>
          <p:cNvPicPr preferRelativeResize="0"/>
          <p:nvPr/>
        </p:nvPicPr>
        <p:blipFill rotWithShape="1">
          <a:blip r:embed="rId12">
            <a:alphaModFix/>
          </a:blip>
          <a:srcRect b="0" l="5801" r="11669" t="0"/>
          <a:stretch/>
        </p:blipFill>
        <p:spPr>
          <a:xfrm>
            <a:off x="6100331" y="1530810"/>
            <a:ext cx="673724" cy="8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 rotWithShape="1">
          <a:blip r:embed="rId13">
            <a:alphaModFix/>
          </a:blip>
          <a:srcRect b="0" l="12714" r="8507" t="0"/>
          <a:stretch/>
        </p:blipFill>
        <p:spPr>
          <a:xfrm>
            <a:off x="6100315" y="452211"/>
            <a:ext cx="673725" cy="85526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/>
        </p:nvSpPr>
        <p:spPr>
          <a:xfrm>
            <a:off x="6839719" y="1530800"/>
            <a:ext cx="18465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 sz="1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Flavio Trolese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 sz="1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Dipl. Ing. FH Informatik</a:t>
            </a:r>
          </a:p>
          <a:p>
            <a:pPr lvl="0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 sz="1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Digital business leader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idx="4294967295" type="title"/>
          </p:nvPr>
        </p:nvSpPr>
        <p:spPr>
          <a:xfrm>
            <a:off x="255650" y="923200"/>
            <a:ext cx="4392300" cy="369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Thanks for your attention!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Read More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https://medium.com/@4quant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Code More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github.com/4quant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Get in touch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info@4quant.com</a:t>
            </a:r>
            <a:r>
              <a:rPr lang="en"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/>
              </a:rPr>
              <a:t>bram.stieltjes@usb.ch</a:t>
            </a:r>
          </a:p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 sz="24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45" name="Shape 2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7050" y="246250"/>
            <a:ext cx="4456950" cy="445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/>
        </p:nvSpPr>
        <p:spPr>
          <a:xfrm>
            <a:off x="457200" y="482031"/>
            <a:ext cx="82296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Detecting / Staging Cancer</a:t>
            </a:r>
          </a:p>
        </p:txBody>
      </p:sp>
      <p:sp>
        <p:nvSpPr>
          <p:cNvPr id="80" name="Shape 80"/>
          <p:cNvSpPr txBox="1"/>
          <p:nvPr>
            <p:ph type="title"/>
          </p:nvPr>
        </p:nvSpPr>
        <p:spPr>
          <a:xfrm>
            <a:off x="457200" y="1076800"/>
            <a:ext cx="4625100" cy="362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Source Sans Pro"/>
              <a:buChar char="●"/>
            </a:pPr>
            <a:r>
              <a:rPr lang="en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task is challenging, time-consuming and often very unreliable with standard approaches.</a:t>
            </a:r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995461" y="1467612"/>
            <a:ext cx="2873150" cy="428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7572" y="-160377"/>
            <a:ext cx="2400775" cy="2696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Shape 83"/>
          <p:cNvCxnSpPr>
            <a:stCxn id="82" idx="1"/>
          </p:cNvCxnSpPr>
          <p:nvPr/>
        </p:nvCxnSpPr>
        <p:spPr>
          <a:xfrm flipH="1">
            <a:off x="5082372" y="1187747"/>
            <a:ext cx="625200" cy="2604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stealth"/>
            <a:tailEnd len="lg" w="lg" type="none"/>
          </a:ln>
        </p:spPr>
      </p:cxnSp>
      <p:pic>
        <p:nvPicPr>
          <p:cNvPr id="84" name="Shape 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8856" y="2655272"/>
            <a:ext cx="2107941" cy="238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" name="Shape 85"/>
          <p:cNvCxnSpPr>
            <a:stCxn id="84" idx="1"/>
          </p:cNvCxnSpPr>
          <p:nvPr/>
        </p:nvCxnSpPr>
        <p:spPr>
          <a:xfrm flipH="1">
            <a:off x="5234856" y="3849772"/>
            <a:ext cx="1344000" cy="95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stealth"/>
            <a:tailEnd len="lg" w="lg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/>
        </p:nvSpPr>
        <p:spPr>
          <a:xfrm>
            <a:off x="457200" y="482031"/>
            <a:ext cx="82296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Standard CADx / Computer Vision</a:t>
            </a:r>
          </a:p>
        </p:txBody>
      </p:sp>
      <p:sp>
        <p:nvSpPr>
          <p:cNvPr id="91" name="Shape 91"/>
          <p:cNvSpPr txBox="1"/>
          <p:nvPr>
            <p:ph type="title"/>
          </p:nvPr>
        </p:nvSpPr>
        <p:spPr>
          <a:xfrm>
            <a:off x="457200" y="1076800"/>
            <a:ext cx="4182300" cy="362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Source Sans Pro"/>
              <a:buChar char="●"/>
            </a:pPr>
            <a:r>
              <a:rPr lang="en"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standard features like texture, shape are generally poor indicators of lesions. 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Source Sans Pro"/>
              <a:buChar char="●"/>
            </a:pPr>
            <a:r>
              <a:rPr lang="en"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Every tumor case can look very different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Source Sans Pro"/>
              <a:buChar char="●"/>
            </a:pPr>
            <a:r>
              <a:rPr lang="en"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There are huge variations in the population.</a:t>
            </a:r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2875" y="662275"/>
            <a:ext cx="2808875" cy="35204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/>
          <p:nvPr/>
        </p:nvSpPr>
        <p:spPr>
          <a:xfrm>
            <a:off x="6346300" y="2310425"/>
            <a:ext cx="765900" cy="675000"/>
          </a:xfrm>
          <a:prstGeom prst="rect">
            <a:avLst/>
          </a:prstGeom>
          <a:solidFill>
            <a:srgbClr val="FFFF00">
              <a:alpha val="331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Tumor</a:t>
            </a:r>
          </a:p>
        </p:txBody>
      </p:sp>
      <p:sp>
        <p:nvSpPr>
          <p:cNvPr id="94" name="Shape 94"/>
          <p:cNvSpPr/>
          <p:nvPr/>
        </p:nvSpPr>
        <p:spPr>
          <a:xfrm>
            <a:off x="7073225" y="1012775"/>
            <a:ext cx="869100" cy="675000"/>
          </a:xfrm>
          <a:prstGeom prst="rect">
            <a:avLst/>
          </a:prstGeom>
          <a:solidFill>
            <a:srgbClr val="FFFF00">
              <a:alpha val="331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FF00"/>
                </a:solidFill>
              </a:rPr>
              <a:t>Healthy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idx="2" type="title"/>
          </p:nvPr>
        </p:nvSpPr>
        <p:spPr>
          <a:xfrm>
            <a:off x="876725" y="1212350"/>
            <a:ext cx="7175100" cy="79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Why can YOU solve this problem?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" name="Shape 100"/>
          <p:cNvSpPr txBox="1"/>
          <p:nvPr/>
        </p:nvSpPr>
        <p:spPr>
          <a:xfrm>
            <a:off x="876725" y="2516025"/>
            <a:ext cx="6662700" cy="21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Years of experience / Thousands of cases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Relative positions and sizes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b="1" lang="en" sz="3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-&gt; Context</a:t>
            </a:r>
          </a:p>
        </p:txBody>
      </p:sp>
      <p:cxnSp>
        <p:nvCxnSpPr>
          <p:cNvPr id="101" name="Shape 101"/>
          <p:cNvCxnSpPr/>
          <p:nvPr/>
        </p:nvCxnSpPr>
        <p:spPr>
          <a:xfrm>
            <a:off x="687000" y="2262887"/>
            <a:ext cx="65970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25" y="985858"/>
            <a:ext cx="2714849" cy="31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>
            <p:ph idx="4294967295" type="title"/>
          </p:nvPr>
        </p:nvSpPr>
        <p:spPr>
          <a:xfrm>
            <a:off x="3407800" y="922050"/>
            <a:ext cx="5453400" cy="71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Building a Model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3366600" y="1944000"/>
            <a:ext cx="5576700" cy="23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3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Goal</a:t>
            </a:r>
            <a:br>
              <a:rPr b="1" lang="en" sz="3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3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Find tumors/predict outcomes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b="1" lang="en" sz="3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Input</a:t>
            </a:r>
            <a:r>
              <a:rPr lang="en" sz="3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br>
              <a:rPr lang="en" sz="3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3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12’000 Images from Head MRIs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3407800" y="1766850"/>
            <a:ext cx="4901400" cy="255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/>
        </p:nvSpPr>
        <p:spPr>
          <a:xfrm>
            <a:off x="1685775" y="4577925"/>
            <a:ext cx="66279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lang="en" sz="8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http://www.thebestoncologist.com/pictures/Lung_cancer_staging.jpg</a:t>
            </a:r>
          </a:p>
        </p:txBody>
      </p:sp>
      <p:sp>
        <p:nvSpPr>
          <p:cNvPr id="115" name="Shape 115"/>
          <p:cNvSpPr txBox="1"/>
          <p:nvPr/>
        </p:nvSpPr>
        <p:spPr>
          <a:xfrm>
            <a:off x="352500" y="48256"/>
            <a:ext cx="82296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is the data: very heterogeneous</a:t>
            </a:r>
          </a:p>
        </p:txBody>
      </p:sp>
      <p:pic>
        <p:nvPicPr>
          <p:cNvPr id="116" name="Shape 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529545" y="11"/>
            <a:ext cx="3352024" cy="4993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43275"/>
            <a:ext cx="5429224" cy="4560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/>
        </p:nvSpPr>
        <p:spPr>
          <a:xfrm>
            <a:off x="352500" y="48256"/>
            <a:ext cx="82296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Overwhelmed with data and no context</a:t>
            </a:r>
          </a:p>
        </p:txBody>
      </p:sp>
      <p:sp>
        <p:nvSpPr>
          <p:cNvPr id="123" name="Shape 123"/>
          <p:cNvSpPr txBox="1"/>
          <p:nvPr>
            <p:ph type="title"/>
          </p:nvPr>
        </p:nvSpPr>
        <p:spPr>
          <a:xfrm>
            <a:off x="457200" y="564225"/>
            <a:ext cx="4552200" cy="4139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Source Sans Pro"/>
              <a:buChar char="●"/>
            </a:pPr>
            <a:r>
              <a:rPr lang="en" sz="2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huge amount of data, thousands of images</a:t>
            </a: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Source Sans Pro"/>
              <a:buChar char="●"/>
            </a:pPr>
            <a:r>
              <a:rPr lang="en" sz="2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problem is organizing it to extract meaningful information</a:t>
            </a: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Source Sans Pro"/>
              <a:buChar char="●"/>
            </a:pPr>
            <a:r>
              <a:rPr lang="en" sz="2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 can use the DICOM headers, but they are not always reliable since they many involve human inputs (contrast, machine type, settings)</a:t>
            </a:r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8425" y="963700"/>
            <a:ext cx="2695139" cy="336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/>
        </p:nvSpPr>
        <p:spPr>
          <a:xfrm>
            <a:off x="352500" y="48256"/>
            <a:ext cx="82296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perfect challenge for Deep Learning</a:t>
            </a:r>
          </a:p>
        </p:txBody>
      </p:sp>
      <p:sp>
        <p:nvSpPr>
          <p:cNvPr id="130" name="Shape 130"/>
          <p:cNvSpPr txBox="1"/>
          <p:nvPr>
            <p:ph type="title"/>
          </p:nvPr>
        </p:nvSpPr>
        <p:spPr>
          <a:xfrm>
            <a:off x="457200" y="564225"/>
            <a:ext cx="4552200" cy="444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Source Sans Pro"/>
              <a:buChar char="●"/>
            </a:pPr>
            <a:r>
              <a:rPr lang="en" sz="2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Neural Network is a powerful approach for dealing with large diverse datasets</a:t>
            </a: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Source Sans Pro"/>
              <a:buChar char="●"/>
            </a:pPr>
            <a:r>
              <a:rPr lang="en" sz="2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Deep Learning is training neural networks with thousands even millions of different neurons spread across dozens of different layers.</a:t>
            </a: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Source Sans Pro"/>
              <a:buChar char="●"/>
            </a:pPr>
            <a:r>
              <a:rPr lang="en" sz="2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These layers allow the network to create representations / abstractions of the problem it is solving and incorporate many different types of information</a:t>
            </a:r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4837" y="317275"/>
            <a:ext cx="3629025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2299" y="2021600"/>
            <a:ext cx="2939799" cy="293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